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C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1716" y="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768386" y="0"/>
            <a:ext cx="6004560" cy="2102485"/>
          </a:xfrm>
          <a:custGeom>
            <a:avLst/>
            <a:gdLst/>
            <a:ahLst/>
            <a:cxnLst/>
            <a:rect l="l" t="t" r="r" b="b"/>
            <a:pathLst>
              <a:path w="6004559" h="2102485">
                <a:moveTo>
                  <a:pt x="0" y="2102408"/>
                </a:moveTo>
                <a:lnTo>
                  <a:pt x="6004013" y="2102408"/>
                </a:lnTo>
                <a:lnTo>
                  <a:pt x="6004013" y="0"/>
                </a:lnTo>
                <a:lnTo>
                  <a:pt x="0" y="0"/>
                </a:lnTo>
                <a:lnTo>
                  <a:pt x="0" y="2102408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2143125" cy="2116455"/>
          </a:xfrm>
          <a:custGeom>
            <a:avLst/>
            <a:gdLst/>
            <a:ahLst/>
            <a:cxnLst/>
            <a:rect l="l" t="t" r="r" b="b"/>
            <a:pathLst>
              <a:path w="2143125" h="2116455">
                <a:moveTo>
                  <a:pt x="1779003" y="0"/>
                </a:moveTo>
                <a:lnTo>
                  <a:pt x="0" y="0"/>
                </a:lnTo>
                <a:lnTo>
                  <a:pt x="0" y="2116378"/>
                </a:lnTo>
                <a:lnTo>
                  <a:pt x="1778711" y="2113305"/>
                </a:lnTo>
                <a:lnTo>
                  <a:pt x="2142705" y="1033170"/>
                </a:lnTo>
                <a:lnTo>
                  <a:pt x="1779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502" y="359172"/>
            <a:ext cx="4965700" cy="1363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6941" y="2433544"/>
            <a:ext cx="4210050" cy="3447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2755" y="381000"/>
            <a:ext cx="1588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BR" sz="1800" b="1" dirty="0">
                <a:solidFill>
                  <a:srgbClr val="1F3C79"/>
                </a:solidFill>
                <a:latin typeface="Verdana"/>
                <a:cs typeface="Verdana"/>
              </a:rPr>
              <a:t>COPA DO MUNDO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1775" y="844438"/>
            <a:ext cx="165100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BR" sz="4500" b="1">
                <a:solidFill>
                  <a:srgbClr val="1F3C79"/>
                </a:solidFill>
                <a:latin typeface="Verdana"/>
                <a:cs typeface="Verdana"/>
              </a:rPr>
              <a:t>2026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3955" y="9350323"/>
            <a:ext cx="2000871" cy="5093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67438" y="9286037"/>
            <a:ext cx="849477" cy="64469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53650" y="9300096"/>
            <a:ext cx="546174" cy="6144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50789" y="9314090"/>
            <a:ext cx="588579" cy="588582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513602" y="9563961"/>
            <a:ext cx="0" cy="275590"/>
          </a:xfrm>
          <a:custGeom>
            <a:avLst/>
            <a:gdLst/>
            <a:ahLst/>
            <a:cxnLst/>
            <a:rect l="l" t="t" r="r" b="b"/>
            <a:pathLst>
              <a:path h="275590">
                <a:moveTo>
                  <a:pt x="0" y="0"/>
                </a:moveTo>
                <a:lnTo>
                  <a:pt x="0" y="275335"/>
                </a:lnTo>
              </a:path>
            </a:pathLst>
          </a:custGeom>
          <a:ln w="9169">
            <a:solidFill>
              <a:srgbClr val="B117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182" y="9355346"/>
            <a:ext cx="1294230" cy="50606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13015" y="9580918"/>
            <a:ext cx="1139685" cy="22184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157236" y="381000"/>
            <a:ext cx="6425698" cy="11951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33905" algn="l"/>
              </a:tabLst>
            </a:pPr>
            <a:r>
              <a:rPr lang="pt-BR" sz="4800" dirty="0"/>
              <a:t>Higiene das Mãos</a:t>
            </a: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lang="pt-BR" sz="2800" b="0" dirty="0">
                <a:solidFill>
                  <a:srgbClr val="FEC500"/>
                </a:solidFill>
                <a:latin typeface="Rockwell"/>
                <a:cs typeface="Rockwell"/>
              </a:rPr>
              <a:t>Proteja a Si Mesmo e aos Outros</a:t>
            </a:r>
          </a:p>
        </p:txBody>
      </p:sp>
      <p:sp>
        <p:nvSpPr>
          <p:cNvPr id="12" name="object 12"/>
          <p:cNvSpPr/>
          <p:nvPr/>
        </p:nvSpPr>
        <p:spPr>
          <a:xfrm>
            <a:off x="4652936" y="2211451"/>
            <a:ext cx="3119755" cy="4091940"/>
          </a:xfrm>
          <a:custGeom>
            <a:avLst/>
            <a:gdLst/>
            <a:ahLst/>
            <a:cxnLst/>
            <a:rect l="l" t="t" r="r" b="b"/>
            <a:pathLst>
              <a:path w="3119754" h="4091940">
                <a:moveTo>
                  <a:pt x="3119462" y="0"/>
                </a:moveTo>
                <a:lnTo>
                  <a:pt x="0" y="0"/>
                </a:lnTo>
                <a:lnTo>
                  <a:pt x="0" y="4091647"/>
                </a:lnTo>
                <a:lnTo>
                  <a:pt x="3119462" y="4091647"/>
                </a:lnTo>
                <a:lnTo>
                  <a:pt x="3119462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800600" y="2286000"/>
            <a:ext cx="2975484" cy="33070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>
              <a:lnSpc>
                <a:spcPct val="100000"/>
              </a:lnSpc>
              <a:spcBef>
                <a:spcPts val="100"/>
              </a:spcBef>
            </a:pPr>
            <a:endParaRPr lang="pt-BR" sz="2000" b="1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24130" algn="ctr">
              <a:lnSpc>
                <a:spcPct val="100000"/>
              </a:lnSpc>
              <a:spcBef>
                <a:spcPts val="100"/>
              </a:spcBef>
            </a:pPr>
            <a:r>
              <a:rPr lang="pt-BR" sz="2000" b="1" dirty="0">
                <a:solidFill>
                  <a:srgbClr val="FFFFFF"/>
                </a:solidFill>
                <a:latin typeface="Verdana"/>
                <a:cs typeface="Verdana"/>
              </a:rPr>
              <a:t>Por Que Isso É Importante</a:t>
            </a:r>
          </a:p>
          <a:p>
            <a:pPr marL="12700" marR="122555">
              <a:lnSpc>
                <a:spcPct val="104200"/>
              </a:lnSpc>
              <a:spcBef>
                <a:spcPts val="1145"/>
              </a:spcBef>
            </a:pPr>
            <a:r>
              <a:rPr lang="pt-BR" sz="1400" dirty="0">
                <a:solidFill>
                  <a:srgbClr val="FFFFFF"/>
                </a:solidFill>
                <a:latin typeface="Verdana"/>
                <a:cs typeface="Verdana"/>
              </a:rPr>
              <a:t>Milhões de pessoas do mundo todo estarão visitando. Manter as mãos limpas ajuda a prevenir a propagação de:</a:t>
            </a:r>
          </a:p>
          <a:p>
            <a:pPr marL="444500" indent="-227965">
              <a:lnSpc>
                <a:spcPct val="100000"/>
              </a:lnSpc>
              <a:spcBef>
                <a:spcPts val="1475"/>
              </a:spcBef>
              <a:buChar char="•"/>
              <a:tabLst>
                <a:tab pos="444500" algn="l"/>
              </a:tabLst>
            </a:pPr>
            <a:r>
              <a:rPr lang="pt-BR" sz="1400" dirty="0">
                <a:solidFill>
                  <a:srgbClr val="FFFFFF"/>
                </a:solidFill>
                <a:latin typeface="Verdana"/>
                <a:cs typeface="Verdana"/>
              </a:rPr>
              <a:t>COVID-19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pt-BR" sz="1400" dirty="0">
                <a:solidFill>
                  <a:srgbClr val="FFFFFF"/>
                </a:solidFill>
                <a:latin typeface="Verdana"/>
                <a:cs typeface="Verdana"/>
              </a:rPr>
              <a:t>Gripe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pt-BR" sz="1400" dirty="0">
                <a:solidFill>
                  <a:srgbClr val="FFFFFF"/>
                </a:solidFill>
                <a:latin typeface="Verdana"/>
                <a:cs typeface="Verdana"/>
              </a:rPr>
              <a:t>Viroses gastrointestinais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pt-BR" sz="1400" dirty="0">
                <a:solidFill>
                  <a:srgbClr val="FFFFFF"/>
                </a:solidFill>
                <a:latin typeface="Verdana"/>
                <a:cs typeface="Verdana"/>
              </a:rPr>
              <a:t>Resfriados comuns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pt-BR" sz="1400" dirty="0">
                <a:solidFill>
                  <a:srgbClr val="FFFFFF"/>
                </a:solidFill>
                <a:latin typeface="Verdana"/>
                <a:cs typeface="Verdana"/>
              </a:rPr>
              <a:t>Infecções de Pele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038926" y="8363589"/>
            <a:ext cx="5810928" cy="5253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2120">
              <a:lnSpc>
                <a:spcPct val="116700"/>
              </a:lnSpc>
              <a:spcBef>
                <a:spcPts val="100"/>
              </a:spcBef>
            </a:pPr>
            <a:r>
              <a:rPr lang="pt-BR" sz="1500" dirty="0">
                <a:solidFill>
                  <a:srgbClr val="1F3C79"/>
                </a:solidFill>
                <a:latin typeface="Verdana"/>
                <a:cs typeface="Verdana"/>
              </a:rPr>
              <a:t>Lavar as mãos é uma das maneiras mais simples e eficazes de se manter seguro durante a Copa do Mundo.</a:t>
            </a:r>
          </a:p>
        </p:txBody>
      </p:sp>
      <p:sp>
        <p:nvSpPr>
          <p:cNvPr id="15" name="object 15"/>
          <p:cNvSpPr/>
          <p:nvPr/>
        </p:nvSpPr>
        <p:spPr>
          <a:xfrm>
            <a:off x="0" y="7747596"/>
            <a:ext cx="7772400" cy="506095"/>
          </a:xfrm>
          <a:custGeom>
            <a:avLst/>
            <a:gdLst/>
            <a:ahLst/>
            <a:cxnLst/>
            <a:rect l="l" t="t" r="r" b="b"/>
            <a:pathLst>
              <a:path w="7772400" h="506095">
                <a:moveTo>
                  <a:pt x="7772400" y="0"/>
                </a:moveTo>
                <a:lnTo>
                  <a:pt x="0" y="0"/>
                </a:lnTo>
                <a:lnTo>
                  <a:pt x="0" y="506031"/>
                </a:lnTo>
                <a:lnTo>
                  <a:pt x="7772400" y="506031"/>
                </a:lnTo>
                <a:lnTo>
                  <a:pt x="7772400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28601" y="7815590"/>
            <a:ext cx="7772399" cy="26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212590" algn="l"/>
              </a:tabLst>
            </a:pPr>
            <a:r>
              <a:rPr lang="pt-BR" sz="1600" dirty="0">
                <a:solidFill>
                  <a:srgbClr val="FFFFFF"/>
                </a:solidFill>
                <a:latin typeface="Verdana"/>
                <a:cs typeface="Verdana"/>
              </a:rPr>
              <a:t>FIQUE </a:t>
            </a:r>
            <a:r>
              <a:rPr lang="pt-BR" sz="1600" b="1" dirty="0">
                <a:solidFill>
                  <a:srgbClr val="FFFFFF"/>
                </a:solidFill>
                <a:latin typeface="Verdana"/>
                <a:cs typeface="Verdana"/>
              </a:rPr>
              <a:t>PRONTO PARA O DIA DO </a:t>
            </a:r>
            <a:r>
              <a:rPr lang="pt-BR" sz="1600" b="1">
                <a:solidFill>
                  <a:srgbClr val="FFFFFF"/>
                </a:solidFill>
                <a:latin typeface="Verdana"/>
                <a:cs typeface="Verdana"/>
              </a:rPr>
              <a:t>JOGO. </a:t>
            </a:r>
            <a:r>
              <a:rPr lang="pt-BR" sz="1600">
                <a:solidFill>
                  <a:srgbClr val="FFFFFF"/>
                </a:solidFill>
                <a:latin typeface="Verdana"/>
                <a:cs typeface="Verdana"/>
              </a:rPr>
              <a:t>MANTENHA-SE</a:t>
            </a:r>
            <a:r>
              <a:rPr lang="pt-BR" sz="1600" b="1">
                <a:solidFill>
                  <a:srgbClr val="FFFFFF"/>
                </a:solidFill>
                <a:latin typeface="Verdana"/>
                <a:cs typeface="Verdana"/>
              </a:rPr>
              <a:t>SAUDÁVEL.</a:t>
            </a:r>
            <a:endParaRPr lang="pt-BR" sz="1600" b="1" dirty="0">
              <a:solidFill>
                <a:srgbClr val="FFFFFF"/>
              </a:solidFill>
              <a:latin typeface="Verdana"/>
              <a:cs typeface="Verdan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0" y="6300584"/>
            <a:ext cx="7772400" cy="1450340"/>
            <a:chOff x="0" y="6300584"/>
            <a:chExt cx="7772400" cy="1450340"/>
          </a:xfrm>
        </p:grpSpPr>
        <p:sp>
          <p:nvSpPr>
            <p:cNvPr id="18" name="object 18"/>
            <p:cNvSpPr/>
            <p:nvPr/>
          </p:nvSpPr>
          <p:spPr>
            <a:xfrm>
              <a:off x="0" y="6300584"/>
              <a:ext cx="7772400" cy="1450340"/>
            </a:xfrm>
            <a:custGeom>
              <a:avLst/>
              <a:gdLst/>
              <a:ahLst/>
              <a:cxnLst/>
              <a:rect l="l" t="t" r="r" b="b"/>
              <a:pathLst>
                <a:path w="7772400" h="1450340">
                  <a:moveTo>
                    <a:pt x="7772400" y="0"/>
                  </a:moveTo>
                  <a:lnTo>
                    <a:pt x="0" y="0"/>
                  </a:lnTo>
                  <a:lnTo>
                    <a:pt x="0" y="1450022"/>
                  </a:lnTo>
                  <a:lnTo>
                    <a:pt x="7772400" y="1450022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8194" y="6416847"/>
              <a:ext cx="1271386" cy="121335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02338" y="6416858"/>
              <a:ext cx="1302015" cy="12133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97800" y="6416858"/>
              <a:ext cx="1242968" cy="12133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34392" y="6416847"/>
              <a:ext cx="1271386" cy="121335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98541" y="6416847"/>
              <a:ext cx="1214574" cy="1213341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-22044" y="2438400"/>
            <a:ext cx="4822644" cy="728213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79400" marR="381000" indent="210820" algn="ctr">
              <a:lnSpc>
                <a:spcPct val="101800"/>
              </a:lnSpc>
              <a:spcBef>
                <a:spcPts val="40"/>
              </a:spcBef>
            </a:pPr>
            <a:r>
              <a:rPr lang="pt-BR" sz="2400" b="1" dirty="0">
                <a:solidFill>
                  <a:srgbClr val="1F3C79"/>
                </a:solidFill>
                <a:latin typeface="Verdana"/>
                <a:cs typeface="Verdana"/>
              </a:rPr>
              <a:t>Como Lavar suas Mãos Adequadamente:</a:t>
            </a:r>
          </a:p>
        </p:txBody>
      </p:sp>
      <p:sp>
        <p:nvSpPr>
          <p:cNvPr id="28" name="object 28"/>
          <p:cNvSpPr/>
          <p:nvPr/>
        </p:nvSpPr>
        <p:spPr>
          <a:xfrm>
            <a:off x="0" y="904977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79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0" y="210240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80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1E35DCFF-0F3E-D63C-1D18-8ED4B4F8942C}"/>
              </a:ext>
            </a:extLst>
          </p:cNvPr>
          <p:cNvSpPr txBox="1"/>
          <p:nvPr/>
        </p:nvSpPr>
        <p:spPr>
          <a:xfrm>
            <a:off x="152400" y="3360280"/>
            <a:ext cx="4737689" cy="140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635">
              <a:lnSpc>
                <a:spcPct val="100000"/>
              </a:lnSpc>
              <a:spcBef>
                <a:spcPts val="1410"/>
              </a:spcBef>
            </a:pPr>
            <a:r>
              <a:rPr lang="pt-BR" sz="1400" dirty="0">
                <a:solidFill>
                  <a:srgbClr val="1F3C79"/>
                </a:solidFill>
                <a:latin typeface="Verdana"/>
                <a:cs typeface="Verdana"/>
              </a:rPr>
              <a:t>Molhe as mãos com água limpa e corrente</a:t>
            </a:r>
            <a:r>
              <a:rPr lang="pt-BR" sz="1600" dirty="0">
                <a:solidFill>
                  <a:srgbClr val="1F3C79"/>
                </a:solidFill>
                <a:latin typeface="Verdana"/>
                <a:cs typeface="Verdana"/>
              </a:rPr>
              <a:t>.</a:t>
            </a:r>
          </a:p>
          <a:p>
            <a:pPr marL="381635" marR="325120">
              <a:lnSpc>
                <a:spcPct val="105600"/>
              </a:lnSpc>
              <a:spcBef>
                <a:spcPts val="795"/>
              </a:spcBef>
            </a:pPr>
            <a:r>
              <a:rPr lang="pt-BR" sz="1400" dirty="0">
                <a:solidFill>
                  <a:srgbClr val="1F3C79"/>
                </a:solidFill>
                <a:latin typeface="Verdana"/>
                <a:cs typeface="Verdana"/>
              </a:rPr>
              <a:t>Aplique sabão suficiente para cobrir todas as superfícies das mãos e esfregue por pelo menos 20 segundos.</a:t>
            </a:r>
          </a:p>
          <a:p>
            <a:endParaRPr lang="pt-BR" dirty="0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6EF539EF-FDF0-D67B-D0BF-FDD646D0D35C}"/>
              </a:ext>
            </a:extLst>
          </p:cNvPr>
          <p:cNvSpPr txBox="1"/>
          <p:nvPr/>
        </p:nvSpPr>
        <p:spPr>
          <a:xfrm>
            <a:off x="152400" y="4528908"/>
            <a:ext cx="5032999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465" marR="601980" defTabSz="1209675">
              <a:lnSpc>
                <a:spcPct val="101800"/>
              </a:lnSpc>
              <a:spcBef>
                <a:spcPts val="875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pt-BR" sz="1400" dirty="0">
                <a:solidFill>
                  <a:srgbClr val="1F3C79"/>
                </a:solidFill>
                <a:latin typeface="Verdana"/>
              </a:rPr>
              <a:t>	Esfregue as palmas, parte de trás das 	mãos</a:t>
            </a:r>
            <a:r>
              <a:rPr lang="pt-BR" sz="1400" baseline="1851" dirty="0">
                <a:solidFill>
                  <a:srgbClr val="1F3C79"/>
                </a:solidFill>
                <a:latin typeface="Verdana"/>
                <a:cs typeface="Verdana"/>
              </a:rPr>
              <a:t>,</a:t>
            </a:r>
            <a:r>
              <a:rPr lang="pt-BR" sz="1400" dirty="0">
                <a:solidFill>
                  <a:srgbClr val="1F3C79"/>
                </a:solidFill>
                <a:latin typeface="Verdana"/>
                <a:cs typeface="Verdana"/>
              </a:rPr>
              <a:t> entre os dedos, e embaixo das 	unhas.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C0555EE6-A5B3-C2FF-77FE-2090BAAD93C2}"/>
              </a:ext>
            </a:extLst>
          </p:cNvPr>
          <p:cNvSpPr txBox="1"/>
          <p:nvPr/>
        </p:nvSpPr>
        <p:spPr>
          <a:xfrm>
            <a:off x="491317" y="5269301"/>
            <a:ext cx="4309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0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pt-BR" sz="1400" dirty="0">
                <a:solidFill>
                  <a:srgbClr val="1F3C79"/>
                </a:solidFill>
                <a:latin typeface="Verdana"/>
                <a:cs typeface="Verdana"/>
              </a:rPr>
              <a:t>Enxague as mãos em água corrente.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0B02729A-7357-89C2-288F-B2B91F06B386}"/>
              </a:ext>
            </a:extLst>
          </p:cNvPr>
          <p:cNvSpPr txBox="1"/>
          <p:nvPr/>
        </p:nvSpPr>
        <p:spPr>
          <a:xfrm>
            <a:off x="486548" y="5651485"/>
            <a:ext cx="4120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20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pt-BR" sz="1400" dirty="0">
                <a:solidFill>
                  <a:srgbClr val="1F3C79"/>
                </a:solidFill>
                <a:latin typeface="Verdana"/>
              </a:rPr>
              <a:t>Seque as mãos com uma toalha limpa ou ar seco.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EBCF5CD-B0B3-2363-67D6-24B6D69BABB1}"/>
              </a:ext>
            </a:extLst>
          </p:cNvPr>
          <p:cNvGrpSpPr/>
          <p:nvPr/>
        </p:nvGrpSpPr>
        <p:grpSpPr>
          <a:xfrm>
            <a:off x="234925" y="3276600"/>
            <a:ext cx="303173" cy="420772"/>
            <a:chOff x="234925" y="2905970"/>
            <a:chExt cx="303173" cy="42077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2B90235-EB97-4752-6F28-20A2247C50DB}"/>
                </a:ext>
              </a:extLst>
            </p:cNvPr>
            <p:cNvSpPr/>
            <p:nvPr/>
          </p:nvSpPr>
          <p:spPr>
            <a:xfrm>
              <a:off x="234925" y="3023569"/>
              <a:ext cx="303173" cy="303173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bject 25">
              <a:extLst>
                <a:ext uri="{FF2B5EF4-FFF2-40B4-BE49-F238E27FC236}">
                  <a16:creationId xmlns:a16="http://schemas.microsoft.com/office/drawing/2014/main" id="{961E7B90-D8B2-4FFB-A3F8-BB5E4D201317}"/>
                </a:ext>
              </a:extLst>
            </p:cNvPr>
            <p:cNvSpPr txBox="1"/>
            <p:nvPr/>
          </p:nvSpPr>
          <p:spPr>
            <a:xfrm>
              <a:off x="302373" y="2905970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pt-BR" sz="1550" b="1" dirty="0">
                  <a:solidFill>
                    <a:srgbClr val="FEC500"/>
                  </a:solidFill>
                  <a:latin typeface="Verdana"/>
                  <a:cs typeface="Verdana"/>
                </a:rPr>
                <a:t>1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C9E681E-1BD0-ADF8-98E8-0717AF072285}"/>
              </a:ext>
            </a:extLst>
          </p:cNvPr>
          <p:cNvGrpSpPr/>
          <p:nvPr/>
        </p:nvGrpSpPr>
        <p:grpSpPr>
          <a:xfrm>
            <a:off x="228600" y="3657600"/>
            <a:ext cx="303173" cy="420772"/>
            <a:chOff x="234925" y="2905970"/>
            <a:chExt cx="303173" cy="42077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D05B0D6-171F-9A99-6B34-6607064EC721}"/>
                </a:ext>
              </a:extLst>
            </p:cNvPr>
            <p:cNvSpPr/>
            <p:nvPr/>
          </p:nvSpPr>
          <p:spPr>
            <a:xfrm>
              <a:off x="234925" y="3023569"/>
              <a:ext cx="303173" cy="303173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bject 25">
              <a:extLst>
                <a:ext uri="{FF2B5EF4-FFF2-40B4-BE49-F238E27FC236}">
                  <a16:creationId xmlns:a16="http://schemas.microsoft.com/office/drawing/2014/main" id="{5D4568CE-DA8A-0106-E923-AF2A65728BA3}"/>
                </a:ext>
              </a:extLst>
            </p:cNvPr>
            <p:cNvSpPr txBox="1"/>
            <p:nvPr/>
          </p:nvSpPr>
          <p:spPr>
            <a:xfrm>
              <a:off x="302373" y="2905970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pt-BR" sz="1550" b="1" dirty="0">
                  <a:solidFill>
                    <a:srgbClr val="FEC500"/>
                  </a:solidFill>
                  <a:latin typeface="Verdana"/>
                  <a:cs typeface="Verdana"/>
                </a:rPr>
                <a:t>2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E485E6D-4191-2F1C-11D1-C00C185964A1}"/>
              </a:ext>
            </a:extLst>
          </p:cNvPr>
          <p:cNvGrpSpPr/>
          <p:nvPr/>
        </p:nvGrpSpPr>
        <p:grpSpPr>
          <a:xfrm>
            <a:off x="228600" y="4456028"/>
            <a:ext cx="303173" cy="420772"/>
            <a:chOff x="234925" y="2905970"/>
            <a:chExt cx="303173" cy="420772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21D0289-ECD6-195B-45D5-3CC0B4B7B16C}"/>
                </a:ext>
              </a:extLst>
            </p:cNvPr>
            <p:cNvSpPr/>
            <p:nvPr/>
          </p:nvSpPr>
          <p:spPr>
            <a:xfrm>
              <a:off x="234925" y="3023569"/>
              <a:ext cx="303173" cy="303173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bject 25">
              <a:extLst>
                <a:ext uri="{FF2B5EF4-FFF2-40B4-BE49-F238E27FC236}">
                  <a16:creationId xmlns:a16="http://schemas.microsoft.com/office/drawing/2014/main" id="{9889C30B-4D40-CC91-5A04-29E7469B45DB}"/>
                </a:ext>
              </a:extLst>
            </p:cNvPr>
            <p:cNvSpPr txBox="1"/>
            <p:nvPr/>
          </p:nvSpPr>
          <p:spPr>
            <a:xfrm>
              <a:off x="302373" y="2905970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pt-BR" sz="1550" b="1" dirty="0">
                  <a:solidFill>
                    <a:srgbClr val="FEC500"/>
                  </a:solidFill>
                  <a:latin typeface="Verdana"/>
                  <a:cs typeface="Verdana"/>
                </a:rPr>
                <a:t>3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67884E1-140F-D905-615D-093FD03C8BDF}"/>
              </a:ext>
            </a:extLst>
          </p:cNvPr>
          <p:cNvGrpSpPr/>
          <p:nvPr/>
        </p:nvGrpSpPr>
        <p:grpSpPr>
          <a:xfrm>
            <a:off x="228600" y="5181600"/>
            <a:ext cx="303173" cy="420772"/>
            <a:chOff x="234925" y="2905970"/>
            <a:chExt cx="303173" cy="42077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DC79A09-7496-CBB3-9A7B-26070824BA52}"/>
                </a:ext>
              </a:extLst>
            </p:cNvPr>
            <p:cNvSpPr/>
            <p:nvPr/>
          </p:nvSpPr>
          <p:spPr>
            <a:xfrm>
              <a:off x="234925" y="3023569"/>
              <a:ext cx="303173" cy="303173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bject 25">
              <a:extLst>
                <a:ext uri="{FF2B5EF4-FFF2-40B4-BE49-F238E27FC236}">
                  <a16:creationId xmlns:a16="http://schemas.microsoft.com/office/drawing/2014/main" id="{7AED36E2-1E9D-63E0-2A99-F20D6B540F5A}"/>
                </a:ext>
              </a:extLst>
            </p:cNvPr>
            <p:cNvSpPr txBox="1"/>
            <p:nvPr/>
          </p:nvSpPr>
          <p:spPr>
            <a:xfrm>
              <a:off x="302373" y="2905970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pt-BR" sz="1550" b="1" dirty="0">
                  <a:solidFill>
                    <a:srgbClr val="FEC500"/>
                  </a:solidFill>
                  <a:latin typeface="Verdana"/>
                  <a:cs typeface="Verdana"/>
                </a:rPr>
                <a:t>4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AFA92E3-7AC0-4BFF-4FEB-6FD750145BEB}"/>
              </a:ext>
            </a:extLst>
          </p:cNvPr>
          <p:cNvGrpSpPr/>
          <p:nvPr/>
        </p:nvGrpSpPr>
        <p:grpSpPr>
          <a:xfrm>
            <a:off x="228600" y="5599028"/>
            <a:ext cx="303173" cy="420772"/>
            <a:chOff x="234925" y="2905970"/>
            <a:chExt cx="303173" cy="42077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BE56D0F-DCA2-F141-A2E3-2129C8B31AE8}"/>
                </a:ext>
              </a:extLst>
            </p:cNvPr>
            <p:cNvSpPr/>
            <p:nvPr/>
          </p:nvSpPr>
          <p:spPr>
            <a:xfrm>
              <a:off x="234925" y="3023569"/>
              <a:ext cx="303173" cy="303173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bject 25">
              <a:extLst>
                <a:ext uri="{FF2B5EF4-FFF2-40B4-BE49-F238E27FC236}">
                  <a16:creationId xmlns:a16="http://schemas.microsoft.com/office/drawing/2014/main" id="{A5E23A81-2D38-57ED-AAE2-B663331F38BC}"/>
                </a:ext>
              </a:extLst>
            </p:cNvPr>
            <p:cNvSpPr txBox="1"/>
            <p:nvPr/>
          </p:nvSpPr>
          <p:spPr>
            <a:xfrm>
              <a:off x="302373" y="2905970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pt-BR" sz="1550" b="1" dirty="0">
                  <a:solidFill>
                    <a:srgbClr val="FEC500"/>
                  </a:solidFill>
                  <a:latin typeface="Verdana"/>
                  <a:cs typeface="Verdana"/>
                </a:rPr>
                <a:t>5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157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Rockwell</vt:lpstr>
      <vt:lpstr>Verdana</vt:lpstr>
      <vt:lpstr>Office Theme</vt:lpstr>
      <vt:lpstr>Higiene das Mãos Proteja a Si Mesmo e aos Outros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Hygiene</dc:title>
  <dc:creator>Texas Department of State Health Services</dc:creator>
  <cp:lastModifiedBy>Alyssa Ortega</cp:lastModifiedBy>
  <cp:revision>4</cp:revision>
  <dcterms:created xsi:type="dcterms:W3CDTF">2026-02-20T16:31:37Z</dcterms:created>
  <dcterms:modified xsi:type="dcterms:W3CDTF">2026-04-10T14:40:29Z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2026-01-06T00:00:00Z</vt:filetime>
  </property>
  <property fmtid="{D5CDD505-2E9C-101B-9397-08002B2CF9AE}" pid="3" name="Creator">
    <vt:lpwstr>Adobe Illustrator 30.0 (Windows)</vt:lpwstr>
  </property>
  <property fmtid="{D5CDD505-2E9C-101B-9397-08002B2CF9AE}" pid="4" name="LastSaved">
    <vt:filetime>2026-02-20T00:00:00Z</vt:filetime>
  </property>
  <property fmtid="{D5CDD505-2E9C-101B-9397-08002B2CF9AE}" pid="5" name="Producer">
    <vt:lpwstr>Adobe PDF library 17.00</vt:lpwstr>
  </property>
</Properties>
</file>